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79" r:id="rId2"/>
    <p:sldId id="265" r:id="rId3"/>
    <p:sldId id="275" r:id="rId4"/>
    <p:sldId id="276" r:id="rId5"/>
    <p:sldId id="277" r:id="rId6"/>
    <p:sldId id="278"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4219" autoAdjust="0"/>
    <p:restoredTop sz="94660"/>
  </p:normalViewPr>
  <p:slideViewPr>
    <p:cSldViewPr snapToGrid="0">
      <p:cViewPr varScale="1">
        <p:scale>
          <a:sx n="50" d="100"/>
          <a:sy n="50" d="100"/>
        </p:scale>
        <p:origin x="66" y="144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87DE6118-2437-4B30-8E3C-4D2BE6020583}" type="datetimeFigureOut">
              <a:rPr lang="en-US" dirty="0"/>
              <a:pPr/>
              <a:t>8/14/2020</a:t>
            </a:fld>
            <a:endParaRPr lang="en-US" dirty="0"/>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69E57DC2-970A-4B3E-BB1C-7A09969E49DF}" type="slidenum">
              <a:rPr lang="en-US" dirty="0"/>
              <a:pPr/>
              <a:t>‹#›</a:t>
            </a:fld>
            <a:endParaRPr lang="en-US" dirty="0"/>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8/14/2020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8/14/2020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8/14/2020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87DE6118-2437-4B30-8E3C-4D2BE6020583}" type="datetimeFigureOut">
              <a:rPr lang="en-US" dirty="0"/>
              <a:pPr/>
              <a:t>8/14/2020</a:t>
            </a:fld>
            <a:endParaRPr lang="en-US" dirty="0"/>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a:t>Click to edit Master title style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7DE6118-2437-4B30-8E3C-4D2BE6020583}" type="datetimeFigureOut">
              <a:rPr lang="en-US" dirty="0"/>
              <a:t>8/14/2020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7DE6118-2437-4B30-8E3C-4D2BE6020583}" type="datetimeFigureOut">
              <a:rPr lang="en-US" dirty="0"/>
              <a:t>8/14/2020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7DE6118-2437-4B30-8E3C-4D2BE6020583}" type="datetimeFigureOut">
              <a:rPr lang="en-US" dirty="0"/>
              <a:t>8/14/2020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DE6118-2437-4B30-8E3C-4D2BE6020583}" type="datetimeFigureOut">
              <a:rPr lang="en-US" dirty="0"/>
              <a:t>8/14/2020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n-US"/>
              <a:t>Click to edit Master title style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8/14/2020</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8/14/2020</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87DE6118-2437-4B30-8E3C-4D2BE6020583}" type="datetimeFigureOut">
              <a:rPr lang="en-US" dirty="0"/>
              <a:pPr/>
              <a:t>8/14/2020</a:t>
            </a:fld>
            <a:endParaRPr lang="en-US" dirty="0"/>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dirty="0"/>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69E57DC2-970A-4B3E-BB1C-7A09969E49DF}" type="slidenum">
              <a:rPr lang="en-US" dirty="0"/>
              <a:pPr/>
              <a:t>‹#›</a:t>
            </a:fld>
            <a:endParaRPr lang="en-US" dirty="0"/>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1168739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F55714-5C37-491A-9FCD-49119202AADF}"/>
              </a:ext>
            </a:extLst>
          </p:cNvPr>
          <p:cNvSpPr>
            <a:spLocks noGrp="1"/>
          </p:cNvSpPr>
          <p:nvPr>
            <p:ph type="ctrTitle"/>
          </p:nvPr>
        </p:nvSpPr>
        <p:spPr>
          <a:xfrm>
            <a:off x="1252398" y="1180274"/>
            <a:ext cx="2178699" cy="388467"/>
          </a:xfrm>
        </p:spPr>
        <p:txBody>
          <a:bodyPr/>
          <a:lstStyle/>
          <a:p>
            <a:r>
              <a:rPr lang="en-GB" sz="2000" b="1" dirty="0"/>
              <a:t>BIBLICAL FINANCE</a:t>
            </a:r>
          </a:p>
        </p:txBody>
      </p:sp>
      <p:sp>
        <p:nvSpPr>
          <p:cNvPr id="5" name="TextBox 4">
            <a:extLst>
              <a:ext uri="{FF2B5EF4-FFF2-40B4-BE49-F238E27FC236}">
                <a16:creationId xmlns:a16="http://schemas.microsoft.com/office/drawing/2014/main" id="{1C33DA69-4131-40F1-B637-869B52EC082E}"/>
              </a:ext>
            </a:extLst>
          </p:cNvPr>
          <p:cNvSpPr txBox="1"/>
          <p:nvPr/>
        </p:nvSpPr>
        <p:spPr>
          <a:xfrm>
            <a:off x="1465811" y="1568741"/>
            <a:ext cx="9260378" cy="3539430"/>
          </a:xfrm>
          <a:prstGeom prst="rect">
            <a:avLst/>
          </a:prstGeom>
          <a:noFill/>
        </p:spPr>
        <p:txBody>
          <a:bodyPr wrap="square">
            <a:spAutoFit/>
          </a:bodyPr>
          <a:lstStyle/>
          <a:p>
            <a:r>
              <a:rPr lang="en-GB" sz="3200" b="1" dirty="0">
                <a:solidFill>
                  <a:srgbClr val="385623"/>
                </a:solidFill>
                <a:effectLst/>
                <a:latin typeface="Arial" panose="020B0604020202020204" pitchFamily="34" charset="0"/>
                <a:ea typeface="Times New Roman" panose="02020603050405020304" pitchFamily="18" charset="0"/>
              </a:rPr>
              <a:t>Now about the collection for the Lord’s people: do what I told the Galatian churches to do. On the first day of every week, each one of you should set aside a sum of money in keeping with your income, saving it up, so that when I come no collections will have to be made.  </a:t>
            </a:r>
          </a:p>
          <a:p>
            <a:r>
              <a:rPr lang="en-GB" sz="3200" b="1" dirty="0">
                <a:solidFill>
                  <a:srgbClr val="385623"/>
                </a:solidFill>
                <a:latin typeface="Arial" panose="020B0604020202020204" pitchFamily="34" charset="0"/>
                <a:ea typeface="Times New Roman" panose="02020603050405020304" pitchFamily="18" charset="0"/>
              </a:rPr>
              <a:t>             </a:t>
            </a:r>
            <a:r>
              <a:rPr lang="en-GB" sz="3200" b="1" dirty="0">
                <a:solidFill>
                  <a:srgbClr val="385623"/>
                </a:solidFill>
                <a:effectLst/>
                <a:latin typeface="Arial" panose="020B0604020202020204" pitchFamily="34" charset="0"/>
                <a:ea typeface="Times New Roman" panose="02020603050405020304" pitchFamily="18" charset="0"/>
              </a:rPr>
              <a:t>                                 1 Corinthians 16:1-2</a:t>
            </a:r>
            <a:endParaRPr lang="en-GB" sz="32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8025871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F55714-5C37-491A-9FCD-49119202AADF}"/>
              </a:ext>
            </a:extLst>
          </p:cNvPr>
          <p:cNvSpPr>
            <a:spLocks noGrp="1"/>
          </p:cNvSpPr>
          <p:nvPr>
            <p:ph type="ctrTitle"/>
          </p:nvPr>
        </p:nvSpPr>
        <p:spPr>
          <a:xfrm>
            <a:off x="1252398" y="1180274"/>
            <a:ext cx="2178699" cy="388467"/>
          </a:xfrm>
        </p:spPr>
        <p:txBody>
          <a:bodyPr/>
          <a:lstStyle/>
          <a:p>
            <a:r>
              <a:rPr lang="en-GB" sz="2000" b="1" dirty="0"/>
              <a:t>BIBLICAL FINANCE</a:t>
            </a:r>
          </a:p>
        </p:txBody>
      </p:sp>
      <p:sp>
        <p:nvSpPr>
          <p:cNvPr id="5" name="TextBox 4">
            <a:extLst>
              <a:ext uri="{FF2B5EF4-FFF2-40B4-BE49-F238E27FC236}">
                <a16:creationId xmlns:a16="http://schemas.microsoft.com/office/drawing/2014/main" id="{1C33DA69-4131-40F1-B637-869B52EC082E}"/>
              </a:ext>
            </a:extLst>
          </p:cNvPr>
          <p:cNvSpPr txBox="1"/>
          <p:nvPr/>
        </p:nvSpPr>
        <p:spPr>
          <a:xfrm>
            <a:off x="1465811" y="1568741"/>
            <a:ext cx="9260378" cy="2554545"/>
          </a:xfrm>
          <a:prstGeom prst="rect">
            <a:avLst/>
          </a:prstGeom>
          <a:noFill/>
        </p:spPr>
        <p:txBody>
          <a:bodyPr wrap="square">
            <a:spAutoFit/>
          </a:bodyPr>
          <a:lstStyle/>
          <a:p>
            <a:endParaRPr lang="en-GB" sz="3200" b="1" dirty="0">
              <a:solidFill>
                <a:schemeClr val="accent4">
                  <a:lumMod val="50000"/>
                </a:schemeClr>
              </a:solidFill>
              <a:effectLst/>
              <a:latin typeface="Arial" panose="020B0604020202020204" pitchFamily="34" charset="0"/>
              <a:ea typeface="Times New Roman" panose="02020603050405020304" pitchFamily="18" charset="0"/>
              <a:cs typeface="Arial" panose="020B0604020202020204" pitchFamily="34" charset="0"/>
            </a:endParaRPr>
          </a:p>
          <a:p>
            <a:r>
              <a:rPr lang="en-GB" sz="3200" b="1" dirty="0">
                <a:solidFill>
                  <a:schemeClr val="accent4">
                    <a:lumMod val="50000"/>
                  </a:schemeClr>
                </a:solidFill>
                <a:effectLst/>
                <a:latin typeface="Arial" panose="020B0604020202020204" pitchFamily="34" charset="0"/>
                <a:ea typeface="Times New Roman" panose="02020603050405020304" pitchFamily="18" charset="0"/>
                <a:cs typeface="Arial" panose="020B0604020202020204" pitchFamily="34" charset="0"/>
              </a:rPr>
              <a:t>One person gives freely, yet gains even more; another withholds unduly, but comes to poverty. </a:t>
            </a:r>
            <a:endParaRPr lang="en-GB" sz="3200" dirty="0">
              <a:solidFill>
                <a:schemeClr val="accent4">
                  <a:lumMod val="50000"/>
                </a:schemeClr>
              </a:solidFill>
              <a:effectLst/>
              <a:latin typeface="Arial" panose="020B0604020202020204" pitchFamily="34" charset="0"/>
              <a:ea typeface="Times New Roman" panose="02020603050405020304" pitchFamily="18" charset="0"/>
              <a:cs typeface="Arial" panose="020B0604020202020204" pitchFamily="34" charset="0"/>
            </a:endParaRPr>
          </a:p>
          <a:p>
            <a:r>
              <a:rPr lang="en-GB" sz="3200" b="1" dirty="0">
                <a:solidFill>
                  <a:schemeClr val="accent4">
                    <a:lumMod val="50000"/>
                  </a:schemeClr>
                </a:solidFill>
                <a:effectLst/>
                <a:latin typeface="Arial" panose="020B0604020202020204" pitchFamily="34" charset="0"/>
                <a:ea typeface="Times New Roman" panose="02020603050405020304" pitchFamily="18" charset="0"/>
                <a:cs typeface="Arial" panose="020B0604020202020204" pitchFamily="34" charset="0"/>
              </a:rPr>
              <a:t>													Proverbs 11:24</a:t>
            </a:r>
            <a:r>
              <a:rPr lang="en-GB" sz="3200" dirty="0">
                <a:solidFill>
                  <a:schemeClr val="accent4">
                    <a:lumMod val="50000"/>
                  </a:schemeClr>
                </a:solidFill>
                <a:effectLst/>
                <a:latin typeface="Arial" panose="020B0604020202020204" pitchFamily="34" charset="0"/>
                <a:ea typeface="Times New Roman" panose="02020603050405020304" pitchFamily="18" charset="0"/>
                <a:cs typeface="Arial" panose="020B0604020202020204" pitchFamily="34" charset="0"/>
              </a:rPr>
              <a:t> </a:t>
            </a:r>
            <a:endParaRPr lang="en-GB" sz="32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9482515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F55714-5C37-491A-9FCD-49119202AADF}"/>
              </a:ext>
            </a:extLst>
          </p:cNvPr>
          <p:cNvSpPr>
            <a:spLocks noGrp="1"/>
          </p:cNvSpPr>
          <p:nvPr>
            <p:ph type="ctrTitle"/>
          </p:nvPr>
        </p:nvSpPr>
        <p:spPr>
          <a:xfrm>
            <a:off x="1252398" y="1180274"/>
            <a:ext cx="2178699" cy="388467"/>
          </a:xfrm>
        </p:spPr>
        <p:txBody>
          <a:bodyPr/>
          <a:lstStyle/>
          <a:p>
            <a:r>
              <a:rPr lang="en-GB" sz="2000" b="1" dirty="0"/>
              <a:t>BIBLICAL FINANCE</a:t>
            </a:r>
          </a:p>
        </p:txBody>
      </p:sp>
      <p:sp>
        <p:nvSpPr>
          <p:cNvPr id="5" name="TextBox 4">
            <a:extLst>
              <a:ext uri="{FF2B5EF4-FFF2-40B4-BE49-F238E27FC236}">
                <a16:creationId xmlns:a16="http://schemas.microsoft.com/office/drawing/2014/main" id="{1C33DA69-4131-40F1-B637-869B52EC082E}"/>
              </a:ext>
            </a:extLst>
          </p:cNvPr>
          <p:cNvSpPr txBox="1"/>
          <p:nvPr/>
        </p:nvSpPr>
        <p:spPr>
          <a:xfrm>
            <a:off x="1465811" y="1632532"/>
            <a:ext cx="9260378" cy="3970318"/>
          </a:xfrm>
          <a:prstGeom prst="rect">
            <a:avLst/>
          </a:prstGeom>
          <a:noFill/>
        </p:spPr>
        <p:txBody>
          <a:bodyPr wrap="square">
            <a:spAutoFit/>
          </a:bodyPr>
          <a:lstStyle/>
          <a:p>
            <a:r>
              <a:rPr lang="en-GB" sz="2800" b="1" dirty="0">
                <a:solidFill>
                  <a:schemeClr val="accent4">
                    <a:lumMod val="50000"/>
                  </a:schemeClr>
                </a:solidFill>
                <a:effectLst/>
                <a:latin typeface="Arial" panose="020B0604020202020204" pitchFamily="34" charset="0"/>
                <a:ea typeface="Calibri" panose="020F0502020204030204" pitchFamily="34" charset="0"/>
                <a:cs typeface="Times New Roman" panose="02020603050405020304" pitchFamily="18" charset="0"/>
              </a:rPr>
              <a:t>Remember this: whoever sows sparingly will also reap sparingly, and whoever sows generously will also reap generously. Each of you should give what you have decided in your heart to give, not reluctantly or under compulsion, for God loves a cheerful giver. God is able to bless you abundantly, so that in all things at all times, having all that you need, you will abound in every good work. </a:t>
            </a:r>
          </a:p>
          <a:p>
            <a:r>
              <a:rPr lang="en-GB" sz="2800" b="1" dirty="0">
                <a:solidFill>
                  <a:schemeClr val="accent4">
                    <a:lumMod val="50000"/>
                  </a:schemeClr>
                </a:solidFill>
                <a:latin typeface="Arial" panose="020B0604020202020204" pitchFamily="34" charset="0"/>
                <a:ea typeface="Calibri" panose="020F0502020204030204" pitchFamily="34" charset="0"/>
                <a:cs typeface="Times New Roman" panose="02020603050405020304" pitchFamily="18" charset="0"/>
              </a:rPr>
              <a:t>                                                          </a:t>
            </a:r>
            <a:r>
              <a:rPr lang="en-GB" sz="2800" b="1" dirty="0">
                <a:solidFill>
                  <a:schemeClr val="accent4">
                    <a:lumMod val="50000"/>
                  </a:schemeClr>
                </a:solidFill>
                <a:effectLst/>
                <a:latin typeface="Arial" panose="020B0604020202020204" pitchFamily="34" charset="0"/>
                <a:ea typeface="Calibri" panose="020F0502020204030204" pitchFamily="34" charset="0"/>
                <a:cs typeface="Times New Roman" panose="02020603050405020304" pitchFamily="18" charset="0"/>
              </a:rPr>
              <a:t>2 Corinthians 9:6-8 </a:t>
            </a:r>
            <a:endParaRPr lang="en-GB" sz="2800" dirty="0">
              <a:solidFill>
                <a:schemeClr val="accent4">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6573226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F55714-5C37-491A-9FCD-49119202AADF}"/>
              </a:ext>
            </a:extLst>
          </p:cNvPr>
          <p:cNvSpPr>
            <a:spLocks noGrp="1"/>
          </p:cNvSpPr>
          <p:nvPr>
            <p:ph type="ctrTitle"/>
          </p:nvPr>
        </p:nvSpPr>
        <p:spPr>
          <a:xfrm>
            <a:off x="1252398" y="1180274"/>
            <a:ext cx="2178699" cy="388467"/>
          </a:xfrm>
        </p:spPr>
        <p:txBody>
          <a:bodyPr/>
          <a:lstStyle/>
          <a:p>
            <a:r>
              <a:rPr lang="en-GB" sz="2000" b="1" dirty="0"/>
              <a:t>BIBLICAL FINANCE</a:t>
            </a:r>
          </a:p>
        </p:txBody>
      </p:sp>
      <p:sp>
        <p:nvSpPr>
          <p:cNvPr id="5" name="TextBox 4">
            <a:extLst>
              <a:ext uri="{FF2B5EF4-FFF2-40B4-BE49-F238E27FC236}">
                <a16:creationId xmlns:a16="http://schemas.microsoft.com/office/drawing/2014/main" id="{1C33DA69-4131-40F1-B637-869B52EC082E}"/>
              </a:ext>
            </a:extLst>
          </p:cNvPr>
          <p:cNvSpPr txBox="1"/>
          <p:nvPr/>
        </p:nvSpPr>
        <p:spPr>
          <a:xfrm>
            <a:off x="1465811" y="1575382"/>
            <a:ext cx="9260378" cy="4031873"/>
          </a:xfrm>
          <a:prstGeom prst="rect">
            <a:avLst/>
          </a:prstGeom>
          <a:noFill/>
        </p:spPr>
        <p:txBody>
          <a:bodyPr wrap="square">
            <a:spAutoFit/>
          </a:bodyPr>
          <a:lstStyle/>
          <a:p>
            <a:r>
              <a:rPr lang="en-GB" sz="2800" b="1" dirty="0">
                <a:solidFill>
                  <a:srgbClr val="002060"/>
                </a:solidFill>
                <a:effectLst/>
                <a:latin typeface="Arial" panose="020B0604020202020204" pitchFamily="34" charset="0"/>
                <a:ea typeface="Calibri" panose="020F0502020204030204" pitchFamily="34" charset="0"/>
                <a:cs typeface="Times New Roman" panose="02020603050405020304" pitchFamily="18" charset="0"/>
              </a:rPr>
              <a:t>Suggested practical advice to your giving</a:t>
            </a:r>
            <a:endParaRPr lang="en-GB" sz="2800" b="1"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p>
            <a:r>
              <a:rPr lang="en-GB" sz="2800" b="1" dirty="0">
                <a:solidFill>
                  <a:schemeClr val="accent4">
                    <a:lumMod val="50000"/>
                  </a:schemeClr>
                </a:solidFill>
                <a:effectLst/>
                <a:latin typeface="Arial" panose="020B0604020202020204" pitchFamily="34" charset="0"/>
                <a:ea typeface="Calibri" panose="020F0502020204030204" pitchFamily="34" charset="0"/>
                <a:cs typeface="Times New Roman" panose="02020603050405020304" pitchFamily="18" charset="0"/>
              </a:rPr>
              <a:t> </a:t>
            </a:r>
            <a:endParaRPr lang="en-GB" sz="2800" b="1" dirty="0">
              <a:solidFill>
                <a:schemeClr val="accent4">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buFont typeface="Symbol" panose="05050102010706020507" pitchFamily="18" charset="2"/>
              <a:buChar char=""/>
            </a:pPr>
            <a:r>
              <a:rPr lang="en-GB" sz="2800" b="1"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Act as if you are directly answerable to God (which you are)</a:t>
            </a:r>
            <a:endParaRPr lang="en-GB" sz="28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buFont typeface="Symbol" panose="05050102010706020507" pitchFamily="18" charset="2"/>
              <a:buChar char=""/>
            </a:pPr>
            <a:r>
              <a:rPr lang="en-GB" sz="2800" b="1"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Give to Christian groups, who in turn deliver to believers</a:t>
            </a:r>
            <a:endParaRPr lang="en-GB" sz="28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buFont typeface="Symbol" panose="05050102010706020507" pitchFamily="18" charset="2"/>
              <a:buChar char=""/>
            </a:pPr>
            <a:r>
              <a:rPr lang="en-GB" sz="2800" b="1"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Give to organisations with low overheads</a:t>
            </a:r>
            <a:endParaRPr lang="en-GB" sz="28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buFont typeface="Symbol" panose="05050102010706020507" pitchFamily="18" charset="2"/>
              <a:buChar char=""/>
            </a:pPr>
            <a:r>
              <a:rPr lang="en-GB" sz="2800" b="1"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Give to missionaries – those you know, trust and who give updates</a:t>
            </a:r>
            <a:endParaRPr lang="en-GB" sz="3200" dirty="0">
              <a:solidFill>
                <a:srgbClr val="FF0000"/>
              </a:solidFill>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4054996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360225174"/>
      </p:ext>
    </p:extLst>
  </p:cSld>
  <p:clrMapOvr>
    <a:masterClrMapping/>
  </p:clrMapOvr>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docProps/app.xml><?xml version="1.0" encoding="utf-8"?>
<Properties xmlns="http://schemas.openxmlformats.org/officeDocument/2006/extended-properties" xmlns:vt="http://schemas.openxmlformats.org/officeDocument/2006/docPropsVTypes">
  <Template>TM10001105[[fn=Crop]]</Template>
  <TotalTime>149</TotalTime>
  <Words>241</Words>
  <Application>Microsoft Office PowerPoint</Application>
  <PresentationFormat>Widescreen</PresentationFormat>
  <Paragraphs>17</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Franklin Gothic Book</vt:lpstr>
      <vt:lpstr>Symbol</vt:lpstr>
      <vt:lpstr>Times New Roman</vt:lpstr>
      <vt:lpstr>Crop</vt:lpstr>
      <vt:lpstr>PowerPoint Presentation</vt:lpstr>
      <vt:lpstr>BIBLICAL FINANCE</vt:lpstr>
      <vt:lpstr>BIBLICAL FINANCE</vt:lpstr>
      <vt:lpstr>BIBLICAL FINANCE</vt:lpstr>
      <vt:lpstr>BIBLICAL FINANCE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 Galliers</dc:creator>
  <cp:lastModifiedBy>M Galliers</cp:lastModifiedBy>
  <cp:revision>14</cp:revision>
  <dcterms:created xsi:type="dcterms:W3CDTF">2018-04-21T20:18:31Z</dcterms:created>
  <dcterms:modified xsi:type="dcterms:W3CDTF">2020-08-14T09:31:54Z</dcterms:modified>
</cp:coreProperties>
</file>